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96" r:id="rId4"/>
    <p:sldId id="287" r:id="rId5"/>
    <p:sldId id="257" r:id="rId6"/>
    <p:sldId id="259" r:id="rId7"/>
    <p:sldId id="294" r:id="rId8"/>
    <p:sldId id="271" r:id="rId9"/>
    <p:sldId id="269" r:id="rId10"/>
    <p:sldId id="270" r:id="rId11"/>
    <p:sldId id="260" r:id="rId12"/>
    <p:sldId id="283" r:id="rId13"/>
    <p:sldId id="282" r:id="rId14"/>
    <p:sldId id="285" r:id="rId15"/>
    <p:sldId id="286" r:id="rId16"/>
    <p:sldId id="284" r:id="rId17"/>
    <p:sldId id="263" r:id="rId18"/>
    <p:sldId id="290" r:id="rId19"/>
    <p:sldId id="288" r:id="rId20"/>
    <p:sldId id="291" r:id="rId21"/>
    <p:sldId id="289" r:id="rId22"/>
    <p:sldId id="272" r:id="rId23"/>
    <p:sldId id="274" r:id="rId24"/>
    <p:sldId id="27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1C1D"/>
    <a:srgbClr val="F62019"/>
    <a:srgbClr val="F47679"/>
    <a:srgbClr val="FFE606"/>
    <a:srgbClr val="FFE000"/>
    <a:srgbClr val="E7E5AD"/>
    <a:srgbClr val="D8BF4A"/>
    <a:srgbClr val="D69051"/>
    <a:srgbClr val="C97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97"/>
    <p:restoredTop sz="96405"/>
  </p:normalViewPr>
  <p:slideViewPr>
    <p:cSldViewPr snapToGrid="0" snapToObjects="1">
      <p:cViewPr varScale="1">
        <p:scale>
          <a:sx n="160" d="100"/>
          <a:sy n="160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C946-9F98-0F48-B994-C0909DE53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JP" b="1" cap="none" dirty="0">
                <a:solidFill>
                  <a:schemeClr val="bg1"/>
                </a:solidFill>
                <a:latin typeface="Bell MT" panose="02020503060305020303" pitchFamily="18" charset="77"/>
                <a:cs typeface="Al Tarikh" pitchFamily="2" charset="-78"/>
              </a:rPr>
              <a:t>UNITY-CHAN!</a:t>
            </a:r>
            <a:br>
              <a:rPr lang="en-JP" b="1" cap="none" dirty="0">
                <a:solidFill>
                  <a:schemeClr val="bg1"/>
                </a:solidFill>
                <a:latin typeface="Bell MT" panose="02020503060305020303" pitchFamily="18" charset="77"/>
                <a:cs typeface="Al Tarikh" pitchFamily="2" charset="-78"/>
              </a:rPr>
            </a:br>
            <a:r>
              <a:rPr lang="en-JP" b="1" i="1" cap="none" dirty="0">
                <a:solidFill>
                  <a:schemeClr val="bg1"/>
                </a:solidFill>
                <a:latin typeface="Bell MT" panose="02020503060305020303" pitchFamily="18" charset="77"/>
                <a:cs typeface="Al Tarikh" pitchFamily="2" charset="-78"/>
              </a:rPr>
              <a:t>Slash!!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D478B-8A7D-F442-B49E-1E7CA204A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>
            <a:normAutofit/>
          </a:bodyPr>
          <a:lstStyle/>
          <a:p>
            <a:pPr algn="ctr"/>
            <a:r>
              <a:rPr lang="en-JP" sz="2800" cap="none" dirty="0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- 開発経緯とゲーム紹介 -</a:t>
            </a:r>
          </a:p>
          <a:p>
            <a:pPr algn="ctr"/>
            <a:endParaRPr lang="en-JP" sz="4400" cap="none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9221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1283E-10C4-2C4A-A278-4B0E529F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こだわったポイント③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92BDB-BBCF-D04F-9D53-712FFEC84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ダンジョンの自動生成</a:t>
            </a:r>
          </a:p>
          <a:p>
            <a:pPr lvl="1">
              <a:buFont typeface="Wingdings" pitchFamily="2" charset="2"/>
              <a:buChar char="ü"/>
            </a:pP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1 ~ 4 階までのフロアは自動生成で毎回マップが変わる</a:t>
            </a:r>
          </a:p>
          <a:p>
            <a:pPr lvl="1">
              <a:buFont typeface="Wingdings" pitchFamily="2" charset="2"/>
              <a:buChar char="ü"/>
            </a:pP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Hack &amp; Slash のようなアイテム収集の楽しみ方ができるように</a:t>
            </a:r>
          </a:p>
          <a:p>
            <a:pPr marL="457200" lvl="1" indent="0">
              <a:buNone/>
            </a:pPr>
            <a:endParaRPr lang="en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66E0BE-D8A7-83D3-0CA6-CA05CB415229}"/>
              </a:ext>
            </a:extLst>
          </p:cNvPr>
          <p:cNvSpPr txBox="1"/>
          <p:nvPr/>
        </p:nvSpPr>
        <p:spPr>
          <a:xfrm>
            <a:off x="1451579" y="3741038"/>
            <a:ext cx="731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highlight>
                  <a:srgbClr val="FFFF00"/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★(広義の)ローグライク要素を取り入れてみた</a:t>
            </a:r>
          </a:p>
        </p:txBody>
      </p:sp>
    </p:spTree>
    <p:extLst>
      <p:ext uri="{BB962C8B-B14F-4D97-AF65-F5344CB8AC3E}">
        <p14:creationId xmlns:p14="http://schemas.microsoft.com/office/powerpoint/2010/main" val="2702552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8143-C5BE-844C-A5AB-23B6C9BC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cap="none"/>
              <a:t>結果、面白いものは作れたのか？</a:t>
            </a:r>
            <a:endParaRPr lang="en-JP" cap="none" dirty="0"/>
          </a:p>
        </p:txBody>
      </p:sp>
    </p:spTree>
    <p:extLst>
      <p:ext uri="{BB962C8B-B14F-4D97-AF65-F5344CB8AC3E}">
        <p14:creationId xmlns:p14="http://schemas.microsoft.com/office/powerpoint/2010/main" val="4062444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8143-C5BE-844C-A5AB-23B6C9BC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cap="none"/>
              <a:t>結果、面白いものは作れたのか？</a:t>
            </a:r>
            <a:endParaRPr lang="en-JP" cap="non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5803E-E0B5-C29A-15E7-4CEAFF42C385}"/>
              </a:ext>
            </a:extLst>
          </p:cNvPr>
          <p:cNvSpPr txBox="1"/>
          <p:nvPr/>
        </p:nvSpPr>
        <p:spPr>
          <a:xfrm>
            <a:off x="3204307" y="3244334"/>
            <a:ext cx="392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・・・あまり面白くはならなかった</a:t>
            </a:r>
          </a:p>
        </p:txBody>
      </p:sp>
    </p:spTree>
    <p:extLst>
      <p:ext uri="{BB962C8B-B14F-4D97-AF65-F5344CB8AC3E}">
        <p14:creationId xmlns:p14="http://schemas.microsoft.com/office/powerpoint/2010/main" val="647818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8143-C5BE-844C-A5AB-23B6C9BC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Brandish </a:t>
            </a:r>
            <a:r>
              <a:rPr lang="ja-JP" altLang="en-US" cap="none"/>
              <a:t>の面白さとは？</a:t>
            </a:r>
            <a:endParaRPr lang="en-JP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772A8-1113-1946-9AAF-6F319DB50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722188" cy="3450613"/>
          </a:xfrm>
        </p:spPr>
        <p:txBody>
          <a:bodyPr/>
          <a:lstStyle/>
          <a:p>
            <a:r>
              <a:rPr lang="en-US" dirty="0">
                <a:latin typeface="+mn-ea"/>
              </a:rPr>
              <a:t>Third Person </a:t>
            </a:r>
            <a:r>
              <a:rPr lang="ja-JP" altLang="en-US">
                <a:latin typeface="+mn-ea"/>
              </a:rPr>
              <a:t>視点でありながら、</a:t>
            </a:r>
            <a:br>
              <a:rPr lang="en-US" altLang="ja-JP" dirty="0">
                <a:latin typeface="+mn-ea"/>
              </a:rPr>
            </a:br>
            <a:r>
              <a:rPr lang="ja-JP" altLang="en-US">
                <a:latin typeface="+mn-ea"/>
              </a:rPr>
              <a:t>まるで一人称としてそこにいるかのような臨場感</a:t>
            </a:r>
          </a:p>
          <a:p>
            <a:r>
              <a:rPr lang="ja-JP" altLang="en-US"/>
              <a:t>タイルマップ移動方式のルールの決まった動きの中での独特なアクション</a:t>
            </a:r>
          </a:p>
          <a:p>
            <a:r>
              <a:rPr lang="ja-JP" altLang="en-US"/>
              <a:t>謎解き要素や、制作者の悪意や作為を踏破していく快感</a:t>
            </a:r>
            <a:endParaRPr lang="en-US" altLang="ja-JP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DE052E-3372-2662-5A3F-519933B0A0A4}"/>
              </a:ext>
            </a:extLst>
          </p:cNvPr>
          <p:cNvSpPr txBox="1"/>
          <p:nvPr/>
        </p:nvSpPr>
        <p:spPr>
          <a:xfrm>
            <a:off x="1451579" y="4560518"/>
            <a:ext cx="850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highlight>
                  <a:srgbClr val="FFFF00"/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★挙げればキリがないが、ゲームとしての面白さの中核部に絞りこむとこうなる</a:t>
            </a:r>
          </a:p>
        </p:txBody>
      </p:sp>
    </p:spTree>
    <p:extLst>
      <p:ext uri="{BB962C8B-B14F-4D97-AF65-F5344CB8AC3E}">
        <p14:creationId xmlns:p14="http://schemas.microsoft.com/office/powerpoint/2010/main" val="1695814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8143-C5BE-844C-A5AB-23B6C9BC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Brandish </a:t>
            </a:r>
            <a:r>
              <a:rPr lang="ja-JP" altLang="en-US" cap="none"/>
              <a:t>の面白さを実現できたか？</a:t>
            </a:r>
            <a:endParaRPr lang="en-JP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772A8-1113-1946-9AAF-6F319DB50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722188" cy="345061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？</a:t>
            </a:r>
            <a:r>
              <a:rPr lang="ja-JP" altLang="en-US">
                <a:latin typeface="+mn-ea"/>
              </a:rPr>
              <a:t>　</a:t>
            </a:r>
            <a:r>
              <a:rPr lang="en-US" dirty="0">
                <a:latin typeface="+mn-ea"/>
              </a:rPr>
              <a:t>Third Person </a:t>
            </a:r>
            <a:r>
              <a:rPr lang="ja-JP" altLang="en-US">
                <a:latin typeface="+mn-ea"/>
              </a:rPr>
              <a:t>視点でありながら、</a:t>
            </a:r>
            <a:br>
              <a:rPr lang="en-US" altLang="ja-JP" dirty="0">
                <a:latin typeface="+mn-ea"/>
              </a:rPr>
            </a:br>
            <a:r>
              <a:rPr lang="ja-JP" altLang="en-US">
                <a:latin typeface="+mn-ea"/>
              </a:rPr>
              <a:t>　　まるで一人称としてそこにいるかのような臨場感</a:t>
            </a:r>
          </a:p>
          <a:p>
            <a:pPr marL="0" indent="0">
              <a:buNone/>
            </a:pPr>
            <a:r>
              <a:rPr lang="ja-JP" altLang="en-US" b="1">
                <a:solidFill>
                  <a:srgbClr val="0070C0"/>
                </a:solidFill>
              </a:rPr>
              <a:t>？</a:t>
            </a:r>
            <a:r>
              <a:rPr lang="ja-JP" altLang="en-US"/>
              <a:t>　タイルマップ移動方式のルールの決まった動きの中での独特なアクション</a:t>
            </a:r>
          </a:p>
          <a:p>
            <a:pPr marL="0" indent="0">
              <a:buNone/>
            </a:pPr>
            <a:r>
              <a:rPr lang="ja-JP" altLang="en-US" b="1">
                <a:solidFill>
                  <a:srgbClr val="0070C0"/>
                </a:solidFill>
              </a:rPr>
              <a:t>？</a:t>
            </a:r>
            <a:r>
              <a:rPr lang="ja-JP" altLang="en-US"/>
              <a:t>　謎解き要素や、制作者の悪意や作為を踏破していく快感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76925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8143-C5BE-844C-A5AB-23B6C9BC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Brandish </a:t>
            </a:r>
            <a:r>
              <a:rPr lang="ja-JP" altLang="en-US" cap="none"/>
              <a:t>の面白さを実現できたか？</a:t>
            </a:r>
            <a:endParaRPr lang="en-JP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772A8-1113-1946-9AAF-6F319DB50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722188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+mn-ea"/>
              </a:rPr>
              <a:t>◯</a:t>
            </a:r>
            <a:r>
              <a:rPr lang="ja-JP" altLang="en-US">
                <a:latin typeface="+mn-ea"/>
              </a:rPr>
              <a:t>　</a:t>
            </a:r>
            <a:r>
              <a:rPr lang="en-US" dirty="0">
                <a:latin typeface="+mn-ea"/>
              </a:rPr>
              <a:t>Third Person </a:t>
            </a:r>
            <a:r>
              <a:rPr lang="ja-JP" altLang="en-US">
                <a:latin typeface="+mn-ea"/>
              </a:rPr>
              <a:t>視点でありながら、</a:t>
            </a:r>
            <a:br>
              <a:rPr lang="en-US" altLang="ja-JP" dirty="0">
                <a:latin typeface="+mn-ea"/>
              </a:rPr>
            </a:br>
            <a:r>
              <a:rPr lang="ja-JP" altLang="en-US">
                <a:latin typeface="+mn-ea"/>
              </a:rPr>
              <a:t>　</a:t>
            </a:r>
            <a:r>
              <a:rPr lang="ja-JP" altLang="en-US" dirty="0">
                <a:latin typeface="+mn-ea"/>
              </a:rPr>
              <a:t>　</a:t>
            </a:r>
            <a:r>
              <a:rPr lang="ja-JP" altLang="en-US">
                <a:latin typeface="+mn-ea"/>
              </a:rPr>
              <a:t>まるで一人称としてそこにいるかのような臨場感</a:t>
            </a:r>
          </a:p>
          <a:p>
            <a:pPr marL="0" indent="0">
              <a:buNone/>
            </a:pPr>
            <a:r>
              <a:rPr lang="ja-JP" altLang="en-US">
                <a:solidFill>
                  <a:srgbClr val="FFFF00"/>
                </a:solidFill>
              </a:rPr>
              <a:t>△</a:t>
            </a:r>
            <a:r>
              <a:rPr lang="ja-JP" altLang="en-US" dirty="0"/>
              <a:t>　</a:t>
            </a:r>
            <a:r>
              <a:rPr lang="ja-JP" altLang="en-US"/>
              <a:t>タイルマップ移動方式のルールの決まった動きの中での独特なアクション</a:t>
            </a: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✕ </a:t>
            </a:r>
            <a:r>
              <a:rPr lang="ja-JP" altLang="en-US"/>
              <a:t>　謎解き要素や、制作者の悪意や作為を踏破していく快感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09417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8143-C5BE-844C-A5AB-23B6C9BC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Brandish </a:t>
            </a:r>
            <a:r>
              <a:rPr lang="ja-JP" altLang="en-US" cap="none"/>
              <a:t>の面白さを実現できたか？</a:t>
            </a:r>
            <a:endParaRPr lang="en-JP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772A8-1113-1946-9AAF-6F319DB50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722188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+mn-ea"/>
              </a:rPr>
              <a:t>◯</a:t>
            </a:r>
            <a:r>
              <a:rPr lang="ja-JP" altLang="en-US">
                <a:latin typeface="+mn-ea"/>
              </a:rPr>
              <a:t>　</a:t>
            </a:r>
            <a:r>
              <a:rPr lang="en-US" b="1" dirty="0">
                <a:solidFill>
                  <a:srgbClr val="0070C0"/>
                </a:solidFill>
                <a:latin typeface="+mn-ea"/>
              </a:rPr>
              <a:t>Third Person </a:t>
            </a:r>
            <a:r>
              <a:rPr lang="ja-JP" altLang="en-US" b="1">
                <a:solidFill>
                  <a:srgbClr val="0070C0"/>
                </a:solidFill>
                <a:latin typeface="+mn-ea"/>
              </a:rPr>
              <a:t>視点</a:t>
            </a:r>
            <a:r>
              <a:rPr lang="ja-JP" altLang="en-US" b="1">
                <a:latin typeface="+mn-ea"/>
              </a:rPr>
              <a:t>でありながら、</a:t>
            </a:r>
            <a:br>
              <a:rPr lang="en-US" altLang="ja-JP" b="1" dirty="0">
                <a:latin typeface="+mn-ea"/>
              </a:rPr>
            </a:br>
            <a:r>
              <a:rPr lang="ja-JP" altLang="en-US" b="1">
                <a:latin typeface="+mn-ea"/>
              </a:rPr>
              <a:t>　　まるで</a:t>
            </a:r>
            <a:r>
              <a:rPr lang="ja-JP" altLang="en-US" b="1">
                <a:solidFill>
                  <a:srgbClr val="0070C0"/>
                </a:solidFill>
                <a:latin typeface="+mn-ea"/>
              </a:rPr>
              <a:t>一人称</a:t>
            </a:r>
            <a:r>
              <a:rPr lang="ja-JP" altLang="en-US" b="1">
                <a:latin typeface="+mn-ea"/>
              </a:rPr>
              <a:t>としてそこにいるかのような臨場感</a:t>
            </a:r>
          </a:p>
          <a:p>
            <a:pPr marL="0" indent="0">
              <a:buNone/>
            </a:pPr>
            <a:r>
              <a:rPr lang="ja-JP" altLang="en-US">
                <a:solidFill>
                  <a:srgbClr val="FFFF00"/>
                </a:solidFill>
              </a:rPr>
              <a:t>△</a:t>
            </a:r>
            <a:r>
              <a:rPr lang="ja-JP" altLang="en-US"/>
              <a:t>　タイルマップ移動方式のルールの決まった動きの中での独特なアクション</a:t>
            </a: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✕ </a:t>
            </a:r>
            <a:r>
              <a:rPr lang="ja-JP" altLang="en-US"/>
              <a:t>　謎解き要素や、制作者の悪意や作為を踏破していく快感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25598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5B00C-B2D0-7146-8FBA-A5DE2EFAC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930132"/>
            <a:ext cx="9603275" cy="1355621"/>
          </a:xfrm>
        </p:spPr>
        <p:txBody>
          <a:bodyPr/>
          <a:lstStyle/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視点の切り替えや視野角を人間の感覚に近づけ、緊張感を演出できた</a:t>
            </a: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UI の操作とキャラクターの動作を一致させ、一体感を実現できた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9FB8C4-7A0B-A544-8184-B4238F2F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>
                <a:latin typeface="+mn-ea"/>
              </a:rPr>
              <a:t>一人称としてそこにいるかのような臨場感</a:t>
            </a:r>
            <a:endParaRPr lang="en-JP" cap="none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5629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8143-C5BE-844C-A5AB-23B6C9BC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Brandish </a:t>
            </a:r>
            <a:r>
              <a:rPr lang="ja-JP" altLang="en-US" cap="none"/>
              <a:t>の面白さを実現できたか？</a:t>
            </a:r>
            <a:endParaRPr lang="en-JP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772A8-1113-1946-9AAF-6F319DB50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722188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+mn-ea"/>
              </a:rPr>
              <a:t>◯</a:t>
            </a:r>
            <a:r>
              <a:rPr lang="ja-JP" altLang="en-US">
                <a:latin typeface="+mn-ea"/>
              </a:rPr>
              <a:t>　</a:t>
            </a:r>
            <a:r>
              <a:rPr lang="en-US" dirty="0">
                <a:latin typeface="+mn-ea"/>
              </a:rPr>
              <a:t>Third Person </a:t>
            </a:r>
            <a:r>
              <a:rPr lang="ja-JP" altLang="en-US">
                <a:latin typeface="+mn-ea"/>
              </a:rPr>
              <a:t>視点でありながら、</a:t>
            </a:r>
            <a:br>
              <a:rPr lang="en-US" altLang="ja-JP" dirty="0">
                <a:latin typeface="+mn-ea"/>
              </a:rPr>
            </a:br>
            <a:r>
              <a:rPr lang="ja-JP" altLang="en-US">
                <a:latin typeface="+mn-ea"/>
              </a:rPr>
              <a:t>　　まるで一人称としてそこにいるかのような臨場感</a:t>
            </a:r>
          </a:p>
          <a:p>
            <a:pPr marL="0" indent="0">
              <a:buNone/>
            </a:pPr>
            <a:r>
              <a:rPr lang="ja-JP" altLang="en-US">
                <a:solidFill>
                  <a:srgbClr val="FFFF00"/>
                </a:solidFill>
              </a:rPr>
              <a:t>△</a:t>
            </a:r>
            <a:r>
              <a:rPr lang="ja-JP" altLang="en-US"/>
              <a:t>　</a:t>
            </a:r>
            <a:r>
              <a:rPr lang="ja-JP" altLang="en-US" b="1">
                <a:solidFill>
                  <a:srgbClr val="0070C0"/>
                </a:solidFill>
              </a:rPr>
              <a:t>タイルマップ</a:t>
            </a:r>
            <a:r>
              <a:rPr lang="ja-JP" altLang="en-US" b="1"/>
              <a:t>移動方式のルールの決まった動きの中での独特なアクション</a:t>
            </a: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✕</a:t>
            </a:r>
            <a:r>
              <a:rPr lang="ja-JP" altLang="en-US"/>
              <a:t>　謎解き要素や、制作者の悪意や作為を踏破していく快感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1137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5B00C-B2D0-7146-8FBA-A5DE2EFAC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移動の操作感はある程度、</a:t>
            </a:r>
            <a:r>
              <a:rPr lang="en-JP" b="1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原典に近い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ものになった</a:t>
            </a:r>
          </a:p>
          <a:p>
            <a:r>
              <a:rPr lang="en-JP" b="1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ダッシュ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を導入して、</a:t>
            </a:r>
            <a:r>
              <a:rPr lang="en-JP" b="1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軽快な移動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を可能にした</a:t>
            </a:r>
          </a:p>
          <a:p>
            <a:r>
              <a:rPr lang="en-JP" b="1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タイル移動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と</a:t>
            </a:r>
            <a:r>
              <a:rPr lang="en-JP" b="1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アナログ感の融合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により独特なアクションになっている</a:t>
            </a:r>
          </a:p>
          <a:p>
            <a:endParaRPr lang="en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JP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タイルマップを生かしたアクション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があまり実装できていない</a:t>
            </a: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戦闘の操作感にまだ</a:t>
            </a:r>
            <a:r>
              <a:rPr lang="en-JP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ぎこちなさが残る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ので改良が必要</a:t>
            </a: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縦UI だと</a:t>
            </a:r>
            <a:r>
              <a:rPr lang="en-JP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戦闘UI と前進ボタンが干渉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する瞬間があり、ストレスになる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9FB8C4-7A0B-A544-8184-B4238F2F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タイルマップ式の独特なアクション</a:t>
            </a:r>
          </a:p>
        </p:txBody>
      </p:sp>
    </p:spTree>
    <p:extLst>
      <p:ext uri="{BB962C8B-B14F-4D97-AF65-F5344CB8AC3E}">
        <p14:creationId xmlns:p14="http://schemas.microsoft.com/office/powerpoint/2010/main" val="96917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6CA0-1EAB-524E-81EE-3AC308AA1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開発の動機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E2F54-7A75-5724-BBF4-D433A8D76A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372090" y="2170470"/>
            <a:ext cx="7935499" cy="31411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9F896-2372-4A47-BD23-8E59D350AB42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txBody>
          <a:bodyPr anchor="ctr"/>
          <a:lstStyle/>
          <a:p>
            <a:pPr marL="0" indent="0" algn="ctr">
              <a:buNone/>
            </a:pPr>
            <a:r>
              <a:rPr lang="en-JP" sz="2400" b="1" dirty="0">
                <a:ln>
                  <a:solidFill>
                    <a:srgbClr val="FFE606">
                      <a:alpha val="50066"/>
                    </a:srgbClr>
                  </a:solidFill>
                </a:ln>
                <a:effectLst>
                  <a:outerShdw blurRad="50800" dist="50800" dir="2520000" algn="ctr" rotWithShape="0">
                    <a:schemeClr val="bg1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幼少期に遊び尽くした </a:t>
            </a:r>
            <a:r>
              <a:rPr lang="en-JP" sz="2400" b="1" i="1" dirty="0">
                <a:ln>
                  <a:solidFill>
                    <a:srgbClr val="FFE606">
                      <a:alpha val="50066"/>
                    </a:srgbClr>
                  </a:solidFill>
                </a:ln>
                <a:solidFill>
                  <a:srgbClr val="FF0000"/>
                </a:solidFill>
                <a:effectLst>
                  <a:outerShdw blurRad="50800" dist="50800" dir="2520000" algn="ctr" rotWithShape="0">
                    <a:schemeClr val="bg1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Brandish</a:t>
            </a:r>
          </a:p>
          <a:p>
            <a:pPr marL="0" indent="0" algn="ctr">
              <a:buNone/>
            </a:pPr>
            <a:r>
              <a:rPr lang="en-JP" sz="2400" b="1" dirty="0">
                <a:ln>
                  <a:solidFill>
                    <a:srgbClr val="FFE606">
                      <a:alpha val="50066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0800" dist="50800" dir="2520000" algn="ctr" rotWithShape="0">
                    <a:schemeClr val="bg1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マウス</a:t>
            </a:r>
            <a:r>
              <a:rPr lang="en-JP" sz="2400" b="1" dirty="0">
                <a:ln>
                  <a:solidFill>
                    <a:srgbClr val="FFE606">
                      <a:alpha val="50066"/>
                    </a:srgbClr>
                  </a:solidFill>
                </a:ln>
                <a:effectLst>
                  <a:outerShdw blurRad="50800" dist="50800" dir="2520000" algn="ctr" rotWithShape="0">
                    <a:schemeClr val="bg1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の普及と共に生まれたあの名作を</a:t>
            </a:r>
          </a:p>
          <a:p>
            <a:pPr marL="0" indent="0" algn="ctr">
              <a:buNone/>
            </a:pPr>
            <a:r>
              <a:rPr lang="en-JP" sz="2400" b="1" dirty="0">
                <a:ln>
                  <a:solidFill>
                    <a:srgbClr val="FFE606">
                      <a:alpha val="50066"/>
                    </a:srgbClr>
                  </a:solidFill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0800" dist="50800" dir="2520000" algn="ctr" rotWithShape="0">
                    <a:schemeClr val="bg1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タッチ操作</a:t>
            </a:r>
            <a:r>
              <a:rPr lang="en-JP" sz="2400" b="1" dirty="0">
                <a:ln>
                  <a:solidFill>
                    <a:srgbClr val="FFE606">
                      <a:alpha val="50066"/>
                    </a:srgbClr>
                  </a:solidFill>
                </a:ln>
                <a:effectLst>
                  <a:outerShdw blurRad="50800" dist="50800" dir="2520000" algn="ctr" rotWithShape="0">
                    <a:schemeClr val="bg1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で現代に</a:t>
            </a:r>
            <a:r>
              <a:rPr lang="en-JP" sz="2400" b="1" dirty="0">
                <a:ln>
                  <a:solidFill>
                    <a:srgbClr val="FFE606">
                      <a:alpha val="50066"/>
                    </a:srgbClr>
                  </a:solidFill>
                </a:ln>
                <a:solidFill>
                  <a:srgbClr val="F62019"/>
                </a:solidFill>
                <a:effectLst>
                  <a:outerShdw blurRad="50800" dist="50800" dir="2520000" algn="ctr" rotWithShape="0">
                    <a:schemeClr val="bg1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蘇らせたい</a:t>
            </a:r>
            <a:r>
              <a:rPr lang="en-JP" sz="2400" b="1" dirty="0">
                <a:ln>
                  <a:solidFill>
                    <a:srgbClr val="FFE606">
                      <a:alpha val="50066"/>
                    </a:srgbClr>
                  </a:solidFill>
                </a:ln>
                <a:effectLst>
                  <a:outerShdw blurRad="50800" dist="50800" dir="2520000" algn="ctr" rotWithShape="0">
                    <a:schemeClr val="bg1"/>
                  </a:outerShdw>
                </a:effectLst>
                <a:latin typeface="Meiryo UI" panose="020B0604030504040204" pitchFamily="34" charset="-128"/>
                <a:ea typeface="Meiryo UI" panose="020B0604030504040204" pitchFamily="34" charset="-128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301076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8143-C5BE-844C-A5AB-23B6C9BC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Brandish </a:t>
            </a:r>
            <a:r>
              <a:rPr lang="ja-JP" altLang="en-US" cap="none"/>
              <a:t>の面白さを実現できたか？</a:t>
            </a:r>
            <a:endParaRPr lang="en-JP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772A8-1113-1946-9AAF-6F319DB50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722188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+mn-ea"/>
              </a:rPr>
              <a:t>◯</a:t>
            </a:r>
            <a:r>
              <a:rPr lang="ja-JP" altLang="en-US">
                <a:latin typeface="+mn-ea"/>
              </a:rPr>
              <a:t>　</a:t>
            </a:r>
            <a:r>
              <a:rPr lang="en-US" dirty="0">
                <a:latin typeface="+mn-ea"/>
              </a:rPr>
              <a:t>Third Person </a:t>
            </a:r>
            <a:r>
              <a:rPr lang="ja-JP" altLang="en-US">
                <a:latin typeface="+mn-ea"/>
              </a:rPr>
              <a:t>視点でありながら、</a:t>
            </a:r>
            <a:br>
              <a:rPr lang="en-US" altLang="ja-JP" dirty="0">
                <a:latin typeface="+mn-ea"/>
              </a:rPr>
            </a:br>
            <a:r>
              <a:rPr lang="ja-JP" altLang="en-US">
                <a:latin typeface="+mn-ea"/>
              </a:rPr>
              <a:t>　　まるで一人称としてそこにいるかのような臨場感</a:t>
            </a:r>
          </a:p>
          <a:p>
            <a:pPr marL="0" indent="0">
              <a:buNone/>
            </a:pPr>
            <a:r>
              <a:rPr lang="ja-JP" altLang="en-US">
                <a:solidFill>
                  <a:srgbClr val="FFFF00"/>
                </a:solidFill>
              </a:rPr>
              <a:t>△</a:t>
            </a:r>
            <a:r>
              <a:rPr lang="ja-JP" altLang="en-US"/>
              <a:t>　タイルマップ移動方式のルールの決まった動きの中での独特なアクション</a:t>
            </a:r>
          </a:p>
          <a:p>
            <a:pPr marL="0" indent="0">
              <a:buNone/>
            </a:pPr>
            <a:r>
              <a:rPr lang="en-US" altLang="ja-JP" dirty="0">
                <a:solidFill>
                  <a:srgbClr val="FF0000"/>
                </a:solidFill>
              </a:rPr>
              <a:t>✕</a:t>
            </a:r>
            <a:r>
              <a:rPr lang="ja-JP" altLang="en-US"/>
              <a:t>　</a:t>
            </a:r>
            <a:r>
              <a:rPr lang="ja-JP" altLang="en-US" b="1">
                <a:solidFill>
                  <a:srgbClr val="0070C0"/>
                </a:solidFill>
              </a:rPr>
              <a:t>謎解き</a:t>
            </a:r>
            <a:r>
              <a:rPr lang="ja-JP" altLang="en-US" b="1"/>
              <a:t>要素や、制作者の</a:t>
            </a:r>
            <a:r>
              <a:rPr lang="ja-JP" altLang="en-US" b="1">
                <a:solidFill>
                  <a:srgbClr val="0070C0"/>
                </a:solidFill>
              </a:rPr>
              <a:t>悪意や作為を踏破</a:t>
            </a:r>
            <a:r>
              <a:rPr lang="ja-JP" altLang="en-US" b="1"/>
              <a:t>していく快感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2753234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5B00C-B2D0-7146-8FBA-A5DE2EFAC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1607034"/>
          </a:xfrm>
        </p:spPr>
        <p:txBody>
          <a:bodyPr/>
          <a:lstStyle/>
          <a:p>
            <a:r>
              <a:rPr lang="en-JP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ランダム生成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のダンジョンで</a:t>
            </a:r>
            <a:r>
              <a:rPr lang="en-JP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謎解き・悪意や作為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を設定するのは</a:t>
            </a:r>
            <a:r>
              <a:rPr lang="en-JP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困難</a:t>
            </a: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各階のマップの雰囲気に因んだ</a:t>
            </a:r>
            <a:r>
              <a:rPr lang="en-JP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地形トラップ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は実装できていない</a:t>
            </a:r>
            <a:endParaRPr lang="en-JP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苦肉の策で地下 5 階を固定マップにしたが、</a:t>
            </a:r>
            <a:r>
              <a:rPr lang="en-JP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簡単な仕掛け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しか実装できていない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9FB8C4-7A0B-A544-8184-B4238F2FC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謎解き要素・悪意や作為を踏破していく快感</a:t>
            </a:r>
            <a:endParaRPr lang="en-US" altLang="ja-JP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6777F4-339B-343E-5994-CB77DA8FBADA}"/>
              </a:ext>
            </a:extLst>
          </p:cNvPr>
          <p:cNvSpPr txBox="1"/>
          <p:nvPr/>
        </p:nvSpPr>
        <p:spPr>
          <a:xfrm>
            <a:off x="1387641" y="4124576"/>
            <a:ext cx="9416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highlight>
                  <a:srgbClr val="FFFF00"/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★ランダム生成やHack &amp; Slash 要素を活かすなら、アイテムを持ち帰って</a:t>
            </a:r>
            <a:br>
              <a:rPr lang="en-JP" dirty="0">
                <a:highlight>
                  <a:srgbClr val="FFFF00"/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ja-JP" altLang="en-US">
                <a:highlight>
                  <a:srgbClr val="FFFF00"/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en-JP" dirty="0">
                <a:highlight>
                  <a:srgbClr val="FFFF00"/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『拠点を発展させる』『プレイヤーの基礎能力を上げる』等の要素が必要</a:t>
            </a:r>
          </a:p>
        </p:txBody>
      </p:sp>
    </p:spTree>
    <p:extLst>
      <p:ext uri="{BB962C8B-B14F-4D97-AF65-F5344CB8AC3E}">
        <p14:creationId xmlns:p14="http://schemas.microsoft.com/office/powerpoint/2010/main" val="2294131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1283E-10C4-2C4A-A278-4B0E529F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開発において良かった点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92BDB-BBCF-D04F-9D53-712FFEC84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JP" b="1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自動テスト(単体テスト)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を導入していた</a:t>
            </a:r>
          </a:p>
          <a:p>
            <a:pPr lvl="1">
              <a:buFont typeface="Wingdings" pitchFamily="2" charset="2"/>
              <a:buChar char="ü"/>
            </a:pP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自動でテストできることも有用だが、単体の</a:t>
            </a:r>
            <a:r>
              <a:rPr lang="en-JP" b="1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部品ごとに即テスト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できることが重要</a:t>
            </a:r>
          </a:p>
          <a:p>
            <a:pPr lvl="1">
              <a:buFont typeface="Wingdings" pitchFamily="2" charset="2"/>
              <a:buChar char="ü"/>
            </a:pPr>
            <a:r>
              <a:rPr lang="en-JP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修正や仕様変更の影響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を</a:t>
            </a:r>
            <a:r>
              <a:rPr lang="en-JP" b="1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毎回確認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することができる</a:t>
            </a:r>
          </a:p>
          <a:p>
            <a:pPr lvl="1">
              <a:buFont typeface="Wingdings" pitchFamily="2" charset="2"/>
              <a:buChar char="ü"/>
            </a:pPr>
            <a:r>
              <a:rPr lang="en-JP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開発終盤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に膨れ上がる</a:t>
            </a:r>
            <a:r>
              <a:rPr lang="en-JP" b="1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負担をかなり軽減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できていた</a:t>
            </a:r>
          </a:p>
          <a:p>
            <a:pPr lvl="1">
              <a:buFont typeface="Wingdings" pitchFamily="2" charset="2"/>
              <a:buChar char="ü"/>
            </a:pPr>
            <a:endParaRPr lang="en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CGエンジニア検定(エキスパート)の勉強をしてから始めた</a:t>
            </a:r>
          </a:p>
          <a:p>
            <a:pPr lvl="1">
              <a:buFont typeface="Wingdings" pitchFamily="2" charset="2"/>
              <a:buChar char="ü"/>
            </a:pP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公式ドキュメントの</a:t>
            </a:r>
            <a:r>
              <a:rPr lang="en-JP" b="1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内容を理解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しながら読めた</a:t>
            </a:r>
          </a:p>
          <a:p>
            <a:pPr lvl="1">
              <a:buFont typeface="Wingdings" pitchFamily="2" charset="2"/>
              <a:buChar char="ü"/>
            </a:pPr>
            <a:r>
              <a:rPr lang="en-JP" b="1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シェーダープログラム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に抵抗なく馴染めた</a:t>
            </a:r>
          </a:p>
          <a:p>
            <a:pPr lvl="1">
              <a:buFont typeface="Wingdings" pitchFamily="2" charset="2"/>
              <a:buChar char="ü"/>
            </a:pP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苦手だった</a:t>
            </a:r>
            <a:r>
              <a:rPr lang="en-JP" b="1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空間ベクトル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と少しだけ仲良くなった</a:t>
            </a:r>
          </a:p>
        </p:txBody>
      </p:sp>
    </p:spTree>
    <p:extLst>
      <p:ext uri="{BB962C8B-B14F-4D97-AF65-F5344CB8AC3E}">
        <p14:creationId xmlns:p14="http://schemas.microsoft.com/office/powerpoint/2010/main" val="943109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1283E-10C4-2C4A-A278-4B0E529F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開発において苦労した点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92BDB-BBCF-D04F-9D53-712FFEC84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Unity 既存のシェーダーをほとんど使えず、</a:t>
            </a:r>
            <a:r>
              <a:rPr lang="en-JP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カスタマイズや自作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が大変だった</a:t>
            </a: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無料アセットに</a:t>
            </a:r>
            <a:r>
              <a:rPr lang="en-JP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不具合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が多く、</a:t>
            </a:r>
            <a:r>
              <a:rPr lang="en-JP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カスタマイズや修正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が大変だった</a:t>
            </a: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Unity 入門書に書かれていた実装は、最終的にほとんど</a:t>
            </a:r>
            <a:r>
              <a:rPr lang="en-JP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書き換えが必要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だった</a:t>
            </a: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Unity の Editor は優秀だが、Editor 機能を使うのにスクリプトの</a:t>
            </a:r>
            <a:r>
              <a:rPr lang="en-JP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実装がかなり</a:t>
            </a:r>
            <a:br>
              <a:rPr lang="en-JP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en-JP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引きずられて大変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だった</a:t>
            </a: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Android でプレイする要件を満たすため、</a:t>
            </a:r>
            <a:r>
              <a:rPr lang="en-JP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リアルタイムでの</a:t>
            </a:r>
            <a:br>
              <a:rPr lang="en-JP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en-JP" dirty="0">
                <a:solidFill>
                  <a:schemeClr val="accent1">
                    <a:lumMod val="60000"/>
                    <a:lumOff val="4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セーブ・ロード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等の実装が必要になった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689FB-AF53-34E1-8100-74F2CF974FFD}"/>
              </a:ext>
            </a:extLst>
          </p:cNvPr>
          <p:cNvSpPr txBox="1"/>
          <p:nvPr/>
        </p:nvSpPr>
        <p:spPr>
          <a:xfrm>
            <a:off x="1451579" y="5443657"/>
            <a:ext cx="731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highlight>
                  <a:srgbClr val="FFFF00"/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★書き出せばキリがないほど想定外の苦労がたくさんあった…</a:t>
            </a:r>
          </a:p>
        </p:txBody>
      </p:sp>
    </p:spTree>
    <p:extLst>
      <p:ext uri="{BB962C8B-B14F-4D97-AF65-F5344CB8AC3E}">
        <p14:creationId xmlns:p14="http://schemas.microsoft.com/office/powerpoint/2010/main" val="3892158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1283E-10C4-2C4A-A278-4B0E529F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開発における反省点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92BDB-BBCF-D04F-9D53-712FFEC84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工数の予測が全く立たず、時間をかけすぎた</a:t>
            </a:r>
          </a:p>
          <a:p>
            <a:pPr lvl="1">
              <a:buFont typeface="Wingdings" pitchFamily="2" charset="2"/>
              <a:buChar char="ü"/>
            </a:pP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初めて作るゲームの規模を明らかにオーバーしている</a:t>
            </a:r>
          </a:p>
          <a:p>
            <a:pPr lvl="1">
              <a:buFont typeface="Wingdings" pitchFamily="2" charset="2"/>
              <a:buChar char="ü"/>
            </a:pP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通常のビジネスアプリに比べて、ゲームは要求される品質レベルが相当に高い</a:t>
            </a:r>
          </a:p>
          <a:p>
            <a:pPr lvl="1">
              <a:buFont typeface="Wingdings" pitchFamily="2" charset="2"/>
              <a:buChar char="ü"/>
            </a:pP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設計が甘い状態のまま、開発を破綻させないメンテナンスに時間を掛けてしまった</a:t>
            </a:r>
          </a:p>
          <a:p>
            <a:pPr lvl="1">
              <a:buFont typeface="Wingdings" pitchFamily="2" charset="2"/>
              <a:buChar char="ü"/>
            </a:pPr>
            <a:endParaRPr lang="en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面白さの中核となる部分から作るべきだった</a:t>
            </a:r>
          </a:p>
          <a:p>
            <a:pPr lvl="1">
              <a:buFont typeface="Wingdings" pitchFamily="2" charset="2"/>
              <a:buChar char="ü"/>
            </a:pP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ゲームが全然面白くない状態で作業を続けていてもモチベーションが保てない</a:t>
            </a:r>
          </a:p>
          <a:p>
            <a:pPr lvl="1">
              <a:buFont typeface="Wingdings" pitchFamily="2" charset="2"/>
              <a:buChar char="ü"/>
            </a:pP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中核部を作ってみて面白くなかったら捨てる判断も必要</a:t>
            </a:r>
          </a:p>
          <a:p>
            <a:pPr lvl="1">
              <a:buFont typeface="Wingdings" pitchFamily="2" charset="2"/>
              <a:buChar char="ü"/>
            </a:pP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最終的なゲームデザインに不要な機能を実装してしまった</a:t>
            </a:r>
          </a:p>
        </p:txBody>
      </p:sp>
    </p:spTree>
    <p:extLst>
      <p:ext uri="{BB962C8B-B14F-4D97-AF65-F5344CB8AC3E}">
        <p14:creationId xmlns:p14="http://schemas.microsoft.com/office/powerpoint/2010/main" val="286876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1283E-10C4-2C4A-A278-4B0E529F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制作にあたって決めていたこと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92BDB-BBCF-D04F-9D53-712FFEC84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288175"/>
            <a:ext cx="9603275" cy="3031248"/>
          </a:xfrm>
        </p:spPr>
        <p:txBody>
          <a:bodyPr>
            <a:normAutofit/>
          </a:bodyPr>
          <a:lstStyle/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テクスチャー・3Dモデル・効果音の素材は基本的に自分で作らない</a:t>
            </a:r>
            <a:b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en-JP" sz="1800" dirty="0">
                <a:latin typeface="Yu Gothic" panose="020B0400000000000000" pitchFamily="34" charset="-128"/>
                <a:ea typeface="Yu Gothic" panose="020B0400000000000000" pitchFamily="34" charset="-128"/>
              </a:rPr>
              <a:t>→それ以外は</a:t>
            </a:r>
            <a:r>
              <a:rPr lang="en-JP" sz="1800" b="1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ほぼ全て自作 </a:t>
            </a:r>
            <a:r>
              <a:rPr lang="en-JP" sz="1800" dirty="0">
                <a:latin typeface="Yu Gothic" panose="020B0400000000000000" pitchFamily="34" charset="-128"/>
                <a:ea typeface="Yu Gothic" panose="020B0400000000000000" pitchFamily="34" charset="-128"/>
              </a:rPr>
              <a:t>(ユニティちゃんのモーションだけ一部既存のものを使用)</a:t>
            </a: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有料ツールや有料アセットは新しく買わない</a:t>
            </a:r>
            <a:r>
              <a:rPr lang="en-JP" sz="1800" dirty="0">
                <a:latin typeface="Yu Gothic" panose="020B0400000000000000" pitchFamily="34" charset="-128"/>
                <a:ea typeface="Yu Gothic" panose="020B0400000000000000" pitchFamily="34" charset="-128"/>
              </a:rPr>
              <a:t>(Logic Pro Xのみ有料)</a:t>
            </a: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動作の仕組みを全く理解していない技術は使わない</a:t>
            </a: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Android のミドルレンジの端末で </a:t>
            </a:r>
            <a:r>
              <a:rPr lang="en-JP" b="1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60 FPS 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を出す</a:t>
            </a: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コードはなるべく</a:t>
            </a:r>
            <a:r>
              <a:rPr lang="en-JP" b="1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読みやすい状態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に保つ</a:t>
            </a:r>
            <a:endParaRPr lang="en-JP" sz="18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5543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1283E-10C4-2C4A-A278-4B0E529F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制作環境とツールの使用用途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92BDB-BBCF-D04F-9D53-712FFEC84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Yu Gothic" panose="020B0400000000000000" pitchFamily="34" charset="-128"/>
                <a:ea typeface="Yu Gothic" panose="020B0400000000000000" pitchFamily="34" charset="-128"/>
              </a:rPr>
              <a:t>MacBook Pro (16-inch, 2019)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 OS 10.15.17</a:t>
            </a: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Unity 2021.3.16f1	- 汎用ゲームエンジン</a:t>
            </a: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VSCode 1.83.1	- ソースコードエディタ</a:t>
            </a: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Blender 3.10		- 3Dモデリング・アニメーション制作用</a:t>
            </a: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GIMP 2.10		- 画像処理ツール</a:t>
            </a: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Logic Pro X 10.6.3	- 効果音・BGM作成(DAW)</a:t>
            </a: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Audacity 2.4.2		- 効果音編集・作成</a:t>
            </a: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Git(GitHub)		- バージョン管理</a:t>
            </a:r>
          </a:p>
        </p:txBody>
      </p:sp>
    </p:spTree>
    <p:extLst>
      <p:ext uri="{BB962C8B-B14F-4D97-AF65-F5344CB8AC3E}">
        <p14:creationId xmlns:p14="http://schemas.microsoft.com/office/powerpoint/2010/main" val="3382617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6CA0-1EAB-524E-81EE-3AC308AA1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ゲーム画面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: 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縦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UI</a:t>
            </a:r>
            <a:endParaRPr lang="en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9F896-2372-4A47-BD23-8E59D350A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5963" y="2006938"/>
            <a:ext cx="2528834" cy="2876561"/>
          </a:xfrm>
        </p:spPr>
        <p:txBody>
          <a:bodyPr>
            <a:normAutofit/>
          </a:bodyPr>
          <a:lstStyle/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移動 UI ボタン</a:t>
            </a:r>
          </a:p>
          <a:p>
            <a:pPr lvl="1"/>
            <a:r>
              <a:rPr lang="en-JP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前進</a:t>
            </a:r>
          </a:p>
          <a:p>
            <a:pPr lvl="1"/>
            <a:r>
              <a:rPr lang="en-JP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後退</a:t>
            </a:r>
          </a:p>
          <a:p>
            <a:pPr lvl="1"/>
            <a:r>
              <a:rPr lang="en-JP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横移動</a:t>
            </a:r>
          </a:p>
          <a:p>
            <a:pPr lvl="1"/>
            <a:r>
              <a:rPr lang="en-JP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旋回</a:t>
            </a:r>
          </a:p>
          <a:p>
            <a:pPr lvl="1"/>
            <a:r>
              <a:rPr lang="en-JP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ジャンプ</a:t>
            </a:r>
          </a:p>
          <a:p>
            <a:pPr lvl="1"/>
            <a:r>
              <a:rPr lang="en-JP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ダッシュ</a:t>
            </a:r>
            <a:r>
              <a:rPr lang="en-JP" sz="1400" dirty="0">
                <a:latin typeface="Yu Gothic" panose="020B0400000000000000" pitchFamily="34" charset="-128"/>
                <a:ea typeface="Yu Gothic" panose="020B0400000000000000" pitchFamily="34" charset="-128"/>
              </a:rPr>
              <a:t>(New!)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6BCCAF-EE1F-CE46-8950-69D1F2255C42}"/>
              </a:ext>
            </a:extLst>
          </p:cNvPr>
          <p:cNvCxnSpPr>
            <a:cxnSpLocks/>
          </p:cNvCxnSpPr>
          <p:nvPr/>
        </p:nvCxnSpPr>
        <p:spPr>
          <a:xfrm>
            <a:off x="5878286" y="2833635"/>
            <a:ext cx="0" cy="2049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EFAC83-E9E2-594B-8831-806DE89872CE}"/>
              </a:ext>
            </a:extLst>
          </p:cNvPr>
          <p:cNvSpPr txBox="1">
            <a:spLocks/>
          </p:cNvSpPr>
          <p:nvPr/>
        </p:nvSpPr>
        <p:spPr>
          <a:xfrm>
            <a:off x="3105963" y="2006938"/>
            <a:ext cx="2528834" cy="2876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JP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A03C59-2CBB-C449-958E-C85CF06E6383}"/>
              </a:ext>
            </a:extLst>
          </p:cNvPr>
          <p:cNvSpPr txBox="1">
            <a:spLocks/>
          </p:cNvSpPr>
          <p:nvPr/>
        </p:nvSpPr>
        <p:spPr>
          <a:xfrm>
            <a:off x="8359268" y="1998146"/>
            <a:ext cx="252883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JP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2B0613-F876-9C44-B531-F26F0066AE0D}"/>
              </a:ext>
            </a:extLst>
          </p:cNvPr>
          <p:cNvSpPr txBox="1">
            <a:spLocks/>
          </p:cNvSpPr>
          <p:nvPr/>
        </p:nvSpPr>
        <p:spPr>
          <a:xfrm>
            <a:off x="8446315" y="2006939"/>
            <a:ext cx="3166358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戦闘 UI</a:t>
            </a:r>
          </a:p>
          <a:p>
            <a:pPr lvl="1"/>
            <a:r>
              <a:rPr lang="en-JP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敵のHPを円形で表示</a:t>
            </a:r>
          </a:p>
          <a:p>
            <a:pPr lvl="1"/>
            <a:r>
              <a:rPr lang="en-JP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円形領域内をタップ</a:t>
            </a:r>
            <a:br>
              <a:rPr lang="en-JP" sz="1600" dirty="0"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en-JP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して攻撃</a:t>
            </a:r>
          </a:p>
          <a:p>
            <a:pPr lvl="1"/>
            <a:r>
              <a:rPr lang="en-JP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タップする位置で攻撃タイプが変わる</a:t>
            </a:r>
          </a:p>
          <a:p>
            <a:pPr lvl="1"/>
            <a:r>
              <a:rPr lang="en-JP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円形領域からドラッグで引っ張り、照準を合わせて離すとクリティカルヒット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EAEC5-F694-3455-1D9D-585BA0CEB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72" y="1998145"/>
            <a:ext cx="1904233" cy="3925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4FF250-5D60-7715-2B4E-7AE823A06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492" y="2006939"/>
            <a:ext cx="1899966" cy="3916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D79ADF-502A-4D34-357E-A84CA04A540E}"/>
              </a:ext>
            </a:extLst>
          </p:cNvPr>
          <p:cNvSpPr txBox="1"/>
          <p:nvPr/>
        </p:nvSpPr>
        <p:spPr>
          <a:xfrm>
            <a:off x="2836154" y="5097013"/>
            <a:ext cx="3166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highlight>
                  <a:srgbClr val="FFFF00"/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★行き止まり等で実行不可な</a:t>
            </a:r>
            <a:br>
              <a:rPr lang="en-JP" dirty="0">
                <a:highlight>
                  <a:srgbClr val="FFFF00"/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</a:br>
            <a:r>
              <a:rPr lang="ja-JP" altLang="en-US">
                <a:highlight>
                  <a:srgbClr val="FFFF00"/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en-JP" dirty="0">
                <a:highlight>
                  <a:srgbClr val="FFFF00"/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操作ボタンは表示されない</a:t>
            </a:r>
            <a:endParaRPr lang="en-JP" b="1" dirty="0">
              <a:highlight>
                <a:srgbClr val="FFFF00"/>
              </a:highligh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7A3183-BAA0-02A3-F0A3-05954B4AD7E6}"/>
              </a:ext>
            </a:extLst>
          </p:cNvPr>
          <p:cNvSpPr txBox="1"/>
          <p:nvPr/>
        </p:nvSpPr>
        <p:spPr>
          <a:xfrm>
            <a:off x="8726981" y="5392800"/>
            <a:ext cx="3166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highlight>
                  <a:srgbClr val="FFFF00"/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★キャラ動作と操作の一体感</a:t>
            </a:r>
            <a:endParaRPr lang="en-JP" b="1" dirty="0">
              <a:highlight>
                <a:srgbClr val="FFFF00"/>
              </a:highlight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9096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6CA0-1EAB-524E-81EE-3AC308AA1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ゲーム画面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: 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横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UI </a:t>
            </a:r>
            <a:r>
              <a:rPr lang="en-US" altLang="ja-JP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2400">
                <a:latin typeface="Yu Gothic" panose="020B0400000000000000" pitchFamily="34" charset="-128"/>
                <a:ea typeface="Yu Gothic" panose="020B0400000000000000" pitchFamily="34" charset="-128"/>
              </a:rPr>
              <a:t>試験的実装</a:t>
            </a:r>
            <a:r>
              <a:rPr lang="en-US" altLang="ja-JP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en-JP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480D0-3894-1F8E-C696-946DA4092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330" y="2031946"/>
            <a:ext cx="5759286" cy="279410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350DB5F-02CB-A73F-53E4-DA1CCAF7E5DC}"/>
              </a:ext>
            </a:extLst>
          </p:cNvPr>
          <p:cNvSpPr txBox="1">
            <a:spLocks/>
          </p:cNvSpPr>
          <p:nvPr/>
        </p:nvSpPr>
        <p:spPr>
          <a:xfrm>
            <a:off x="667910" y="2661596"/>
            <a:ext cx="4564048" cy="16174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画面を横に倒すと横UIに切り替え</a:t>
            </a: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操作を両手持ち用に左右分離して配置</a:t>
            </a: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カメラの視野角も少し変わる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D7F53-765D-2089-B786-E44603A67A79}"/>
              </a:ext>
            </a:extLst>
          </p:cNvPr>
          <p:cNvSpPr txBox="1"/>
          <p:nvPr/>
        </p:nvSpPr>
        <p:spPr>
          <a:xfrm>
            <a:off x="2467545" y="5449230"/>
            <a:ext cx="725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highlight>
                  <a:srgbClr val="FFFF00"/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★戦闘 UI と扉操作系のボタンは中央に残した方が操作感が良さそう</a:t>
            </a:r>
          </a:p>
        </p:txBody>
      </p:sp>
    </p:spTree>
    <p:extLst>
      <p:ext uri="{BB962C8B-B14F-4D97-AF65-F5344CB8AC3E}">
        <p14:creationId xmlns:p14="http://schemas.microsoft.com/office/powerpoint/2010/main" val="212563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86CA0-1EAB-524E-81EE-3AC308AA1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ステージ構成とゲームの流れ</a:t>
            </a:r>
            <a:r>
              <a:rPr lang="en-US" altLang="ja-JP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2400">
                <a:latin typeface="Yu Gothic" panose="020B0400000000000000" pitchFamily="34" charset="-128"/>
                <a:ea typeface="Yu Gothic" panose="020B0400000000000000" pitchFamily="34" charset="-128"/>
              </a:rPr>
              <a:t>ネタバレ</a:t>
            </a:r>
            <a:r>
              <a:rPr lang="en-US" altLang="ja-JP" sz="24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en-JP" sz="24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244A6-D54C-ACDF-E449-091ECD89A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282681" cy="2095092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 地下 1 </a:t>
            </a:r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〜 4 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階のダンジョンは</a:t>
            </a:r>
            <a:r>
              <a:rPr lang="ja-JP" altLang="en-US" b="1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自動生成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されて、プレイごとに毎回変わる</a:t>
            </a:r>
            <a:endParaRPr lang="en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 最終の地下 5 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階は</a:t>
            </a:r>
            <a:r>
              <a:rPr lang="ja-JP" altLang="en-US" b="1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固定ダンジョン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で、ここでスタート地点の</a:t>
            </a:r>
            <a:r>
              <a:rPr lang="ja-JP" altLang="en-US" b="1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扉の鍵</a:t>
            </a:r>
            <a:r>
              <a:rPr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が手に入る</a:t>
            </a:r>
            <a:endParaRPr lang="en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en-JP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JP" b="1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扉の鍵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を持っていると</a:t>
            </a:r>
            <a:r>
              <a:rPr lang="en-JP" b="1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『迷宮の番人』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が延々と襲いかかってくる</a:t>
            </a:r>
          </a:p>
          <a:p>
            <a:pPr marL="457200" indent="-457200">
              <a:buFont typeface="+mj-lt"/>
              <a:buAutoNum type="arabicPeriod"/>
            </a:pPr>
            <a:r>
              <a:rPr lang="en-JP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JP" b="1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『迷宮の番人』 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の攻撃をかいくぐりながらスタート地点まで戻り、扉から脱出する</a:t>
            </a:r>
          </a:p>
          <a:p>
            <a:pPr marL="457200" indent="-457200">
              <a:buFont typeface="+mj-lt"/>
              <a:buAutoNum type="arabicPeriod"/>
            </a:pPr>
            <a:r>
              <a:rPr lang="en-JP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JP" b="1" dirty="0">
                <a:solidFill>
                  <a:srgbClr val="0070C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持ち帰ったアイテム</a:t>
            </a: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が財産として加算され、得点として評価対象になる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27EFD-408B-8D58-AC09-6F2DF4A54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46" y="4214191"/>
            <a:ext cx="1871070" cy="1422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8C7B11-BE45-AC5B-6DE2-FDC7638AFDD3}"/>
              </a:ext>
            </a:extLst>
          </p:cNvPr>
          <p:cNvSpPr txBox="1"/>
          <p:nvPr/>
        </p:nvSpPr>
        <p:spPr>
          <a:xfrm>
            <a:off x="1995777" y="5660229"/>
            <a:ext cx="1534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地下1〜2階 (遺跡)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BEA301-FBF9-F656-2A4D-6B46BC25AF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09054" y="4214191"/>
            <a:ext cx="1786946" cy="1422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173EEA-7C82-942C-081C-62F1A0BD97DF}"/>
              </a:ext>
            </a:extLst>
          </p:cNvPr>
          <p:cNvSpPr txBox="1"/>
          <p:nvPr/>
        </p:nvSpPr>
        <p:spPr>
          <a:xfrm>
            <a:off x="4102873" y="5660229"/>
            <a:ext cx="20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地下3階(溶岩地帯)</a:t>
            </a:r>
            <a:br>
              <a:rPr lang="en-JP" sz="1200" dirty="0"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lang="en-JP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時間でダメージを受ける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E810E6-4612-BACB-9915-D73D49363E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67969" y="4214191"/>
            <a:ext cx="1786946" cy="14225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23D392-E07B-1B4B-54EF-C2C87606390D}"/>
              </a:ext>
            </a:extLst>
          </p:cNvPr>
          <p:cNvSpPr txBox="1"/>
          <p:nvPr/>
        </p:nvSpPr>
        <p:spPr>
          <a:xfrm>
            <a:off x="6805678" y="5660229"/>
            <a:ext cx="16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地下4階(雪の迷宮)</a:t>
            </a:r>
          </a:p>
          <a:p>
            <a:pPr algn="ctr"/>
            <a:r>
              <a:rPr lang="en-JP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休息不可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907E4C-0C47-63C7-CDC0-3C6035C011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30195" y="4214191"/>
            <a:ext cx="1786946" cy="14225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1AFEC8-37BA-C04A-8D37-4BE9A7A7A1F0}"/>
              </a:ext>
            </a:extLst>
          </p:cNvPr>
          <p:cNvSpPr txBox="1"/>
          <p:nvPr/>
        </p:nvSpPr>
        <p:spPr>
          <a:xfrm>
            <a:off x="9271221" y="5660229"/>
            <a:ext cx="153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地下5階 (神殿)</a:t>
            </a:r>
          </a:p>
          <a:p>
            <a:pPr algn="ctr"/>
            <a:r>
              <a:rPr lang="en-JP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人為的なトラップあり</a:t>
            </a:r>
          </a:p>
        </p:txBody>
      </p:sp>
    </p:spTree>
    <p:extLst>
      <p:ext uri="{BB962C8B-B14F-4D97-AF65-F5344CB8AC3E}">
        <p14:creationId xmlns:p14="http://schemas.microsoft.com/office/powerpoint/2010/main" val="569475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1283E-10C4-2C4A-A278-4B0E529F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こだわったポイント①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92BDB-BBCF-D04F-9D53-712FFEC84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160567"/>
          </a:xfrm>
        </p:spPr>
        <p:txBody>
          <a:bodyPr/>
          <a:lstStyle/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振り向き時の視点移動を一瞬で</a:t>
            </a:r>
          </a:p>
          <a:p>
            <a:pPr lvl="1">
              <a:buFont typeface="Wingdings" pitchFamily="2" charset="2"/>
              <a:buChar char="ü"/>
            </a:pP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人間が左右に向く時、その視線変更は一瞬である</a:t>
            </a:r>
          </a:p>
          <a:p>
            <a:pPr lvl="1">
              <a:buFont typeface="Wingdings" pitchFamily="2" charset="2"/>
              <a:buChar char="ü"/>
            </a:pP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人の振り向き感覚的に近い演出にした</a:t>
            </a:r>
          </a:p>
          <a:p>
            <a:pPr marL="457200" lvl="1" indent="0">
              <a:buNone/>
            </a:pPr>
            <a:endParaRPr lang="en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『自分』が行動を行っている GUI との一体感</a:t>
            </a:r>
          </a:p>
          <a:p>
            <a:pPr lvl="1">
              <a:buFont typeface="Wingdings" pitchFamily="2" charset="2"/>
              <a:buChar char="ü"/>
            </a:pP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プレイヤーキャラの動作と重なるような操作 UI で共感性を上げる</a:t>
            </a:r>
          </a:p>
          <a:p>
            <a:pPr lvl="1">
              <a:buFont typeface="Wingdings" pitchFamily="2" charset="2"/>
              <a:buChar char="ü"/>
            </a:pP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通常のアクションと違い、カメラを極力プレイヤーキャラの視点に追従させる</a:t>
            </a:r>
          </a:p>
          <a:p>
            <a:pPr lvl="1">
              <a:buFont typeface="Wingdings" pitchFamily="2" charset="2"/>
              <a:buChar char="ü"/>
            </a:pPr>
            <a:endParaRPr lang="en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1"/>
            <a:endParaRPr lang="en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66E0BE-D8A7-83D3-0CA6-CA05CB415229}"/>
              </a:ext>
            </a:extLst>
          </p:cNvPr>
          <p:cNvSpPr txBox="1"/>
          <p:nvPr/>
        </p:nvSpPr>
        <p:spPr>
          <a:xfrm>
            <a:off x="1451579" y="5361192"/>
            <a:ext cx="731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highlight>
                  <a:srgbClr val="FFFF00"/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★一人称の視点の感覚と、キャラクターとの一体感をできる限り重視</a:t>
            </a:r>
          </a:p>
        </p:txBody>
      </p:sp>
    </p:spTree>
    <p:extLst>
      <p:ext uri="{BB962C8B-B14F-4D97-AF65-F5344CB8AC3E}">
        <p14:creationId xmlns:p14="http://schemas.microsoft.com/office/powerpoint/2010/main" val="2639770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1283E-10C4-2C4A-A278-4B0E529F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cap="none" dirty="0">
                <a:latin typeface="Yu Gothic" panose="020B0400000000000000" pitchFamily="34" charset="-128"/>
                <a:ea typeface="Yu Gothic" panose="020B0400000000000000" pitchFamily="34" charset="-128"/>
              </a:rPr>
              <a:t>こだわったポイント②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92BDB-BBCF-D04F-9D53-712FFEC84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連続攻撃やクリティカル攻撃が可能に</a:t>
            </a:r>
          </a:p>
          <a:p>
            <a:pPr lvl="1">
              <a:buFont typeface="Wingdings" pitchFamily="2" charset="2"/>
              <a:buChar char="ü"/>
            </a:pP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攻撃の種類を指定できるようにし、攻撃キャンセルによる連携を導入</a:t>
            </a:r>
          </a:p>
          <a:p>
            <a:pPr lvl="1">
              <a:buFont typeface="Wingdings" pitchFamily="2" charset="2"/>
              <a:buChar char="ü"/>
            </a:pP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狙いをつけてクリティカル攻撃を行えるようにした</a:t>
            </a:r>
          </a:p>
          <a:p>
            <a:pPr marL="457200" lvl="1" indent="0">
              <a:buNone/>
            </a:pPr>
            <a:endParaRPr lang="en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ダッシュ移動の導入</a:t>
            </a:r>
          </a:p>
          <a:p>
            <a:pPr lvl="1">
              <a:buFont typeface="Wingdings" pitchFamily="2" charset="2"/>
              <a:buChar char="ü"/>
            </a:pP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人間の視覚に近い、正面が見通せるようなカメラ視野角を設定</a:t>
            </a:r>
          </a:p>
          <a:p>
            <a:pPr lvl="1">
              <a:buFont typeface="Wingdings" pitchFamily="2" charset="2"/>
              <a:buChar char="ü"/>
            </a:pPr>
            <a:r>
              <a:rPr lang="en-JP" dirty="0">
                <a:latin typeface="Yu Gothic" panose="020B0400000000000000" pitchFamily="34" charset="-128"/>
                <a:ea typeface="Yu Gothic" panose="020B0400000000000000" pitchFamily="34" charset="-128"/>
              </a:rPr>
              <a:t>見通した方向にダッシュ移動ができるようにした</a:t>
            </a:r>
          </a:p>
          <a:p>
            <a:pPr lvl="1"/>
            <a:endParaRPr lang="en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66E0BE-D8A7-83D3-0CA6-CA05CB415229}"/>
              </a:ext>
            </a:extLst>
          </p:cNvPr>
          <p:cNvSpPr txBox="1"/>
          <p:nvPr/>
        </p:nvSpPr>
        <p:spPr>
          <a:xfrm>
            <a:off x="1451579" y="5361192"/>
            <a:ext cx="731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>
                <a:highlight>
                  <a:srgbClr val="FFFF00"/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★</a:t>
            </a:r>
            <a:r>
              <a:rPr lang="en-JP" b="1" dirty="0">
                <a:highlight>
                  <a:srgbClr val="FFFF00"/>
                </a:highlight>
                <a:latin typeface="Yu Gothic" panose="020B0400000000000000" pitchFamily="34" charset="-128"/>
                <a:ea typeface="Yu Gothic" panose="020B0400000000000000" pitchFamily="34" charset="-128"/>
              </a:rPr>
              <a:t>現代のゲームに合わせてスピード感を与えられるように機能追加</a:t>
            </a:r>
          </a:p>
        </p:txBody>
      </p:sp>
    </p:spTree>
    <p:extLst>
      <p:ext uri="{BB962C8B-B14F-4D97-AF65-F5344CB8AC3E}">
        <p14:creationId xmlns:p14="http://schemas.microsoft.com/office/powerpoint/2010/main" val="422440660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2496</TotalTime>
  <Words>906</Words>
  <Application>Microsoft Macintosh PowerPoint</Application>
  <PresentationFormat>Widescreen</PresentationFormat>
  <Paragraphs>147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Hiragino Mincho Pro W3</vt:lpstr>
      <vt:lpstr>Meiryo UI</vt:lpstr>
      <vt:lpstr>游ゴシック</vt:lpstr>
      <vt:lpstr>游ゴシック</vt:lpstr>
      <vt:lpstr>Arial</vt:lpstr>
      <vt:lpstr>Bell MT</vt:lpstr>
      <vt:lpstr>Gill Sans MT</vt:lpstr>
      <vt:lpstr>Wingdings</vt:lpstr>
      <vt:lpstr>Gallery</vt:lpstr>
      <vt:lpstr>UNITY-CHAN! Slash!!</vt:lpstr>
      <vt:lpstr>開発の動機</vt:lpstr>
      <vt:lpstr>制作にあたって決めていたこと</vt:lpstr>
      <vt:lpstr>制作環境とツールの使用用途</vt:lpstr>
      <vt:lpstr>ゲーム画面: 縦UI</vt:lpstr>
      <vt:lpstr>ゲーム画面: 横UI (試験的実装)</vt:lpstr>
      <vt:lpstr>ステージ構成とゲームの流れ(ネタバレ)</vt:lpstr>
      <vt:lpstr>こだわったポイント①</vt:lpstr>
      <vt:lpstr>こだわったポイント②</vt:lpstr>
      <vt:lpstr>こだわったポイント③</vt:lpstr>
      <vt:lpstr>結果、面白いものは作れたのか？</vt:lpstr>
      <vt:lpstr>結果、面白いものは作れたのか？</vt:lpstr>
      <vt:lpstr>Brandish の面白さとは？</vt:lpstr>
      <vt:lpstr>Brandish の面白さを実現できたか？</vt:lpstr>
      <vt:lpstr>Brandish の面白さを実現できたか？</vt:lpstr>
      <vt:lpstr>Brandish の面白さを実現できたか？</vt:lpstr>
      <vt:lpstr>一人称としてそこにいるかのような臨場感</vt:lpstr>
      <vt:lpstr>Brandish の面白さを実現できたか？</vt:lpstr>
      <vt:lpstr>タイルマップ式の独特なアクション</vt:lpstr>
      <vt:lpstr>Brandish の面白さを実現できたか？</vt:lpstr>
      <vt:lpstr>謎解き要素・悪意や作為を踏破していく快感</vt:lpstr>
      <vt:lpstr>開発において良かった点</vt:lpstr>
      <vt:lpstr>開発において苦労した点</vt:lpstr>
      <vt:lpstr>開発における反省点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高美 岡田</dc:creator>
  <cp:lastModifiedBy>高美 岡田</cp:lastModifiedBy>
  <cp:revision>77</cp:revision>
  <dcterms:created xsi:type="dcterms:W3CDTF">2021-06-04T02:32:20Z</dcterms:created>
  <dcterms:modified xsi:type="dcterms:W3CDTF">2024-02-08T05:33:16Z</dcterms:modified>
</cp:coreProperties>
</file>